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8"/>
  </p:notesMasterIdLst>
  <p:sldIdLst>
    <p:sldId id="256" r:id="rId2"/>
    <p:sldId id="283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4" r:id="rId19"/>
    <p:sldId id="273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C649988-8129-4507-BE58-FEC3EDCE31E7}">
  <a:tblStyle styleId="{0C649988-8129-4507-BE58-FEC3EDCE31E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74B3930-CC57-4D99-9F0A-7F1E9CEF02A4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3878"/>
  </p:normalViewPr>
  <p:slideViewPr>
    <p:cSldViewPr snapToGrid="0">
      <p:cViewPr varScale="1">
        <p:scale>
          <a:sx n="86" d="100"/>
          <a:sy n="86" d="100"/>
        </p:scale>
        <p:origin x="240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sports.news.cn/c/2022-03/17/c_1128479752.htm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sports.news.cn/c/2022-03/17/c_1128479752.htm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sports.news.cn/c/2022-03/17/c_1128479752.htm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sports.news.cn/c/2022-03/17/c_1128479752.htm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5b0daa293f_4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5b0daa293f_4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5b0daa293f_4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25b0daa293f_4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5b1b48b422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5b1b48b422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animation speed should be slowed down.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5af543f344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5af543f344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5b0daa293f_4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5b0daa293f_4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5b0daa293f_4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25b0daa293f_4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5b0daa293f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25b0daa293f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5b0daa293f_4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25b0daa293f_4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5b0daa293f_4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25b0daa293f_4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5b0daa293f_4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25b0daa293f_4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5b0daa293f_4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5b0daa293f_4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5b0daa293f_4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25b0daa293f_4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5b0daa293f_4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25b0daa293f_4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5b0daa293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25b0daa293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zh-CN" sz="1800" u="sng">
                <a:solidFill>
                  <a:srgbClr val="0097A7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http://sports.news.cn/c/2022-03/17/c_1128479752.htm</a:t>
            </a: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5b0daa293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25b0daa293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zh-CN" sz="1800" u="sng">
                <a:solidFill>
                  <a:srgbClr val="0097A7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http://sports.news.cn/c/2022-03/17/c_1128479752.htm</a:t>
            </a: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5b0daa293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25b0daa293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zh-CN" sz="1800" u="sng">
                <a:solidFill>
                  <a:srgbClr val="0097A7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http://sports.news.cn/c/2022-03/17/c_1128479752.htm</a:t>
            </a: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5b0daa293f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25b0daa293f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zh-CN" sz="1800" u="sng">
                <a:solidFill>
                  <a:srgbClr val="0097A7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http://sports.news.cn/c/2022-03/17/c_1128479752.htm</a:t>
            </a: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5b1ea44b25_2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5b1ea44b25_2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Need to add a few words of 次- 第一次，每一次，...etc</a:t>
            </a:r>
            <a:endParaRPr sz="18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5b1b48b42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5b1b48b42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Need to add a few words of 次- 第一次，每一次，...etc</a:t>
            </a:r>
            <a:endParaRPr sz="18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5b1b48b422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5b1b48b422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5b1b48b422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5b1b48b422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5b1b48b422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5b1b48b422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after the game, tie it back to text. to scan ‘次“ in 林丹 and 科比 的文本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5b0daa293f_4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5b0daa293f_4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5af543f344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5af543f344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58713442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0" y="-163550"/>
            <a:ext cx="8520600" cy="212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latin typeface="STKaiti"/>
                <a:ea typeface="STKaiti"/>
                <a:cs typeface="STKaiti"/>
                <a:sym typeface="STKaiti"/>
              </a:rPr>
              <a:t>爱拼才会赢</a:t>
            </a:r>
            <a:endParaRPr>
              <a:latin typeface="STKaiti"/>
              <a:ea typeface="STKaiti"/>
              <a:cs typeface="STKaiti"/>
              <a:sym typeface="STKait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rgbClr val="434343"/>
                </a:solidFill>
              </a:rPr>
              <a:t>No pain no gain</a:t>
            </a:r>
            <a:endParaRPr sz="2400">
              <a:solidFill>
                <a:srgbClr val="434343"/>
              </a:solidFill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17673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CC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chemeClr val="dk1"/>
                </a:solidFill>
              </a:rPr>
              <a:t>施晓蕙 Dana Shih</a:t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2925" y="3059025"/>
            <a:ext cx="1884900" cy="188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8" name="Google Shape;148;p21"/>
          <p:cNvGraphicFramePr/>
          <p:nvPr/>
        </p:nvGraphicFramePr>
        <p:xfrm>
          <a:off x="1143000" y="2209800"/>
          <a:ext cx="7342200" cy="2433015"/>
        </p:xfrm>
        <a:graphic>
          <a:graphicData uri="http://schemas.openxmlformats.org/drawingml/2006/table">
            <a:tbl>
              <a:tblPr>
                <a:noFill/>
                <a:tableStyleId>{F74B3930-CC57-4D99-9F0A-7F1E9CEF02A4}</a:tableStyleId>
              </a:tblPr>
              <a:tblGrid>
                <a:gridCol w="3671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71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62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36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东</a:t>
                      </a:r>
                      <a:endParaRPr sz="36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57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9" name="Google Shape;149;p21"/>
          <p:cNvSpPr txBox="1"/>
          <p:nvPr/>
        </p:nvSpPr>
        <p:spPr>
          <a:xfrm>
            <a:off x="457200" y="176950"/>
            <a:ext cx="8638200" cy="11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latin typeface="Calibri"/>
                <a:ea typeface="Calibri"/>
                <a:cs typeface="Calibri"/>
                <a:sym typeface="Calibri"/>
              </a:rPr>
              <a:t>Categorize the characters in the box below by writing the characters based on the radicals “       ” and “东”.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0" name="Google Shape;15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0650" y="685050"/>
            <a:ext cx="271643" cy="48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5200" y="2236975"/>
            <a:ext cx="371950" cy="6695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52" name="Google Shape;152;p21"/>
          <p:cNvGraphicFramePr/>
          <p:nvPr/>
        </p:nvGraphicFramePr>
        <p:xfrm>
          <a:off x="1216200" y="1437863"/>
          <a:ext cx="7342200" cy="492760"/>
        </p:xfrm>
        <a:graphic>
          <a:graphicData uri="http://schemas.openxmlformats.org/drawingml/2006/table">
            <a:tbl>
              <a:tblPr>
                <a:noFill/>
                <a:tableStyleId>{F74B3930-CC57-4D99-9F0A-7F1E9CEF02A4}</a:tableStyleId>
              </a:tblPr>
              <a:tblGrid>
                <a:gridCol w="734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陈         拣          炼           冻          练         冻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7" name="Google Shape;157;p22"/>
          <p:cNvGraphicFramePr/>
          <p:nvPr/>
        </p:nvGraphicFramePr>
        <p:xfrm>
          <a:off x="200525" y="167100"/>
          <a:ext cx="2647900" cy="2194500"/>
        </p:xfrm>
        <a:graphic>
          <a:graphicData uri="http://schemas.openxmlformats.org/drawingml/2006/table">
            <a:tbl>
              <a:tblPr>
                <a:noFill/>
                <a:tableStyleId>{0C649988-8129-4507-BE58-FEC3EDCE31E7}</a:tableStyleId>
              </a:tblPr>
              <a:tblGrid>
                <a:gridCol w="2647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76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bǐ       sài</a:t>
                      </a:r>
                      <a:endParaRPr sz="2400"/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44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9600">
                          <a:latin typeface="STKaiti"/>
                          <a:ea typeface="STKaiti"/>
                          <a:cs typeface="STKaiti"/>
                          <a:sym typeface="STKaiti"/>
                        </a:rPr>
                        <a:t>比赛</a:t>
                      </a:r>
                      <a:endParaRPr sz="9600">
                        <a:latin typeface="STKaiti"/>
                        <a:ea typeface="STKaiti"/>
                        <a:cs typeface="STKaiti"/>
                        <a:sym typeface="STKaiti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58" name="Google Shape;15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62125" y="2832963"/>
            <a:ext cx="2514826" cy="1672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01150" y="2830501"/>
            <a:ext cx="3341688" cy="167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7061" y="2832975"/>
            <a:ext cx="2514826" cy="1677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88200" y="167099"/>
            <a:ext cx="5036532" cy="219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6" name="Google Shape;166;p23"/>
          <p:cNvGraphicFramePr/>
          <p:nvPr/>
        </p:nvGraphicFramePr>
        <p:xfrm>
          <a:off x="505325" y="1310100"/>
          <a:ext cx="2395125" cy="2802925"/>
        </p:xfrm>
        <a:graphic>
          <a:graphicData uri="http://schemas.openxmlformats.org/drawingml/2006/table">
            <a:tbl>
              <a:tblPr>
                <a:noFill/>
                <a:tableStyleId>{0C649988-8129-4507-BE58-FEC3EDCE31E7}</a:tableStyleId>
              </a:tblPr>
              <a:tblGrid>
                <a:gridCol w="2395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97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          sài</a:t>
                      </a:r>
                      <a:endParaRPr sz="2400"/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58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600">
                        <a:latin typeface="STKaiti"/>
                        <a:ea typeface="STKaiti"/>
                        <a:cs typeface="STKaiti"/>
                        <a:sym typeface="STKaiti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7" name="Google Shape;167;p23"/>
          <p:cNvSpPr txBox="1">
            <a:spLocks noGrp="1"/>
          </p:cNvSpPr>
          <p:nvPr>
            <p:ph type="title"/>
          </p:nvPr>
        </p:nvSpPr>
        <p:spPr>
          <a:xfrm>
            <a:off x="311700" y="2680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latin typeface="Calibri"/>
                <a:ea typeface="Calibri"/>
                <a:cs typeface="Calibri"/>
                <a:sym typeface="Calibri"/>
              </a:rPr>
              <a:t>Use different colors to identify the components.</a:t>
            </a:r>
            <a:r>
              <a:rPr lang="zh-CN" sz="2400"/>
              <a:t>赛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68" name="Google Shape;16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2275" y="1054088"/>
            <a:ext cx="2954244" cy="33149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9" name="Google Shape;169;p23"/>
          <p:cNvGraphicFramePr/>
          <p:nvPr/>
        </p:nvGraphicFramePr>
        <p:xfrm>
          <a:off x="3885300" y="1416613"/>
          <a:ext cx="2338175" cy="2525375"/>
        </p:xfrm>
        <a:graphic>
          <a:graphicData uri="http://schemas.openxmlformats.org/drawingml/2006/table">
            <a:tbl>
              <a:tblPr>
                <a:noFill/>
                <a:tableStyleId>{0C649988-8129-4507-BE58-FEC3EDCE31E7}</a:tableStyleId>
              </a:tblPr>
              <a:tblGrid>
                <a:gridCol w="2338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37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06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69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70" name="Google Shape;170;p23"/>
          <p:cNvSpPr txBox="1"/>
          <p:nvPr/>
        </p:nvSpPr>
        <p:spPr>
          <a:xfrm>
            <a:off x="263225" y="674000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rgbClr val="0000FF"/>
                </a:solidFill>
              </a:rPr>
              <a:t>Think - Pair - Share</a:t>
            </a:r>
            <a:endParaRPr>
              <a:solidFill>
                <a:srgbClr val="0000FF"/>
              </a:solidFill>
            </a:endParaRPr>
          </a:p>
        </p:txBody>
      </p:sp>
      <p:pic>
        <p:nvPicPr>
          <p:cNvPr id="171" name="Google Shape;17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1463" y="2154400"/>
            <a:ext cx="1882850" cy="188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4"/>
          <p:cNvSpPr txBox="1"/>
          <p:nvPr/>
        </p:nvSpPr>
        <p:spPr>
          <a:xfrm>
            <a:off x="215850" y="0"/>
            <a:ext cx="87123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Use </a:t>
            </a:r>
            <a:r>
              <a:rPr lang="zh-CN" sz="2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赛+ __ </a:t>
            </a:r>
            <a:r>
              <a:rPr lang="zh-CN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to form </a:t>
            </a:r>
            <a:r>
              <a:rPr lang="zh-CN" sz="2400" b="1">
                <a:solidFill>
                  <a:srgbClr val="1B1B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Compound </a:t>
            </a:r>
            <a:r>
              <a:rPr lang="zh-CN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words. 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Use the pictures below as a reference.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/>
          </a:p>
        </p:txBody>
      </p:sp>
      <p:sp>
        <p:nvSpPr>
          <p:cNvPr id="177" name="Google Shape;177;p24"/>
          <p:cNvSpPr txBox="1"/>
          <p:nvPr/>
        </p:nvSpPr>
        <p:spPr>
          <a:xfrm>
            <a:off x="4035275" y="2193325"/>
            <a:ext cx="848700" cy="8376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4800"/>
              <a:t>赛</a:t>
            </a:r>
            <a:endParaRPr sz="4800"/>
          </a:p>
        </p:txBody>
      </p:sp>
      <p:sp>
        <p:nvSpPr>
          <p:cNvPr id="178" name="Google Shape;178;p24"/>
          <p:cNvSpPr/>
          <p:nvPr/>
        </p:nvSpPr>
        <p:spPr>
          <a:xfrm>
            <a:off x="1804825" y="2234575"/>
            <a:ext cx="1663500" cy="7551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79" name="Google Shape;179;p24"/>
          <p:cNvCxnSpPr>
            <a:endCxn id="177" idx="1"/>
          </p:cNvCxnSpPr>
          <p:nvPr/>
        </p:nvCxnSpPr>
        <p:spPr>
          <a:xfrm>
            <a:off x="3468275" y="2612125"/>
            <a:ext cx="5670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0" name="Google Shape;180;p24"/>
          <p:cNvCxnSpPr/>
          <p:nvPr/>
        </p:nvCxnSpPr>
        <p:spPr>
          <a:xfrm>
            <a:off x="4865775" y="2612125"/>
            <a:ext cx="5670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1" name="Google Shape;181;p24"/>
          <p:cNvSpPr/>
          <p:nvPr/>
        </p:nvSpPr>
        <p:spPr>
          <a:xfrm>
            <a:off x="5450925" y="2234575"/>
            <a:ext cx="1663500" cy="7551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4"/>
          <p:cNvSpPr/>
          <p:nvPr/>
        </p:nvSpPr>
        <p:spPr>
          <a:xfrm>
            <a:off x="3627875" y="3314050"/>
            <a:ext cx="1663500" cy="7551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e.g.</a:t>
            </a:r>
            <a:r>
              <a:rPr lang="zh-CN" sz="4400"/>
              <a:t>赛跑</a:t>
            </a:r>
            <a:endParaRPr sz="4400"/>
          </a:p>
        </p:txBody>
      </p:sp>
      <p:sp>
        <p:nvSpPr>
          <p:cNvPr id="183" name="Google Shape;183;p24"/>
          <p:cNvSpPr/>
          <p:nvPr/>
        </p:nvSpPr>
        <p:spPr>
          <a:xfrm>
            <a:off x="3627875" y="1155100"/>
            <a:ext cx="1663500" cy="7551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84" name="Google Shape;184;p24"/>
          <p:cNvCxnSpPr>
            <a:stCxn id="183" idx="2"/>
            <a:endCxn id="177" idx="0"/>
          </p:cNvCxnSpPr>
          <p:nvPr/>
        </p:nvCxnSpPr>
        <p:spPr>
          <a:xfrm>
            <a:off x="4459625" y="1910200"/>
            <a:ext cx="0" cy="283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24"/>
          <p:cNvCxnSpPr/>
          <p:nvPr/>
        </p:nvCxnSpPr>
        <p:spPr>
          <a:xfrm>
            <a:off x="4459625" y="3030925"/>
            <a:ext cx="0" cy="283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86" name="Google Shape;18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3250" y="1203225"/>
            <a:ext cx="755100" cy="75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92150" y="2234575"/>
            <a:ext cx="1209147" cy="75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7941" y="2082245"/>
            <a:ext cx="1209150" cy="907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15500" y="3834125"/>
            <a:ext cx="1143350" cy="114335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4"/>
          <p:cNvSpPr txBox="1"/>
          <p:nvPr/>
        </p:nvSpPr>
        <p:spPr>
          <a:xfrm>
            <a:off x="2064475" y="1509050"/>
            <a:ext cx="848700" cy="5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600"/>
              <a:t>马mǎ</a:t>
            </a:r>
            <a:endParaRPr sz="1600"/>
          </a:p>
        </p:txBody>
      </p:sp>
      <p:sp>
        <p:nvSpPr>
          <p:cNvPr id="191" name="Google Shape;191;p24"/>
          <p:cNvSpPr txBox="1"/>
          <p:nvPr/>
        </p:nvSpPr>
        <p:spPr>
          <a:xfrm>
            <a:off x="117975" y="2645425"/>
            <a:ext cx="1543800" cy="5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600"/>
              <a:t>龙舟lóngzhōu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192" name="Google Shape;192;p24"/>
          <p:cNvSpPr txBox="1"/>
          <p:nvPr/>
        </p:nvSpPr>
        <p:spPr>
          <a:xfrm>
            <a:off x="3627875" y="4461175"/>
            <a:ext cx="1543800" cy="5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600"/>
              <a:t>跑pǎo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193" name="Google Shape;193;p24"/>
          <p:cNvSpPr txBox="1"/>
          <p:nvPr/>
        </p:nvSpPr>
        <p:spPr>
          <a:xfrm>
            <a:off x="7257475" y="3030925"/>
            <a:ext cx="1543800" cy="5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600"/>
              <a:t>车chē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194" name="Google Shape;194;p24"/>
          <p:cNvSpPr txBox="1"/>
          <p:nvPr/>
        </p:nvSpPr>
        <p:spPr>
          <a:xfrm>
            <a:off x="558350" y="1446275"/>
            <a:ext cx="3764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latin typeface="Calibri"/>
                <a:ea typeface="Calibri"/>
                <a:cs typeface="Calibri"/>
                <a:sym typeface="Calibri"/>
              </a:rPr>
              <a:t>Fill in the blanks to complete sentences using the words provided.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latin typeface="Calibri"/>
                <a:ea typeface="Calibri"/>
                <a:cs typeface="Calibri"/>
                <a:sym typeface="Calibri"/>
              </a:rPr>
              <a:t>Work in pairs. 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00" name="Google Shape;200;p25"/>
          <p:cNvGraphicFramePr/>
          <p:nvPr/>
        </p:nvGraphicFramePr>
        <p:xfrm>
          <a:off x="533400" y="1676400"/>
          <a:ext cx="7919550" cy="492760"/>
        </p:xfrm>
        <a:graphic>
          <a:graphicData uri="http://schemas.openxmlformats.org/drawingml/2006/table">
            <a:tbl>
              <a:tblPr>
                <a:noFill/>
                <a:tableStyleId>{F74B3930-CC57-4D99-9F0A-7F1E9CEF02A4}</a:tableStyleId>
              </a:tblPr>
              <a:tblGrid>
                <a:gridCol w="7919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赛车                   赛跑                   赛龙舟                   赛马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1" name="Google Shape;201;p25"/>
          <p:cNvSpPr txBox="1"/>
          <p:nvPr/>
        </p:nvSpPr>
        <p:spPr>
          <a:xfrm>
            <a:off x="157275" y="1661475"/>
            <a:ext cx="88743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AutoNum type="alphaLcPeriod"/>
            </a:pPr>
            <a:r>
              <a:rPr lang="zh-CN" sz="2400">
                <a:latin typeface="Calibri"/>
                <a:ea typeface="Calibri"/>
                <a:cs typeface="Calibri"/>
                <a:sym typeface="Calibri"/>
              </a:rPr>
              <a:t>每年端午节(duānwǔjié)，我最喜欢看_______________。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AutoNum type="alphaLcPeriod"/>
            </a:pPr>
            <a:r>
              <a:rPr lang="zh-CN" sz="2400">
                <a:latin typeface="Calibri"/>
                <a:ea typeface="Calibri"/>
                <a:cs typeface="Calibri"/>
                <a:sym typeface="Calibri"/>
              </a:rPr>
              <a:t>爸爸开车开得很快，他非常喜欢_________。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AutoNum type="alphaLcPeriod"/>
            </a:pPr>
            <a:r>
              <a:rPr lang="zh-CN" sz="2400">
                <a:latin typeface="Calibri"/>
                <a:ea typeface="Calibri"/>
                <a:cs typeface="Calibri"/>
                <a:sym typeface="Calibri"/>
              </a:rPr>
              <a:t>爷爷喜欢马，他常常看_________。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AutoNum type="alphaLcPeriod"/>
            </a:pPr>
            <a:r>
              <a:rPr lang="zh-CN" sz="2400">
                <a:latin typeface="Calibri"/>
                <a:ea typeface="Calibri"/>
                <a:cs typeface="Calibri"/>
                <a:sym typeface="Calibri"/>
              </a:rPr>
              <a:t>弟弟跑得很快，所以他经常____________。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6"/>
          <p:cNvSpPr txBox="1">
            <a:spLocks noGrp="1"/>
          </p:cNvSpPr>
          <p:nvPr>
            <p:ph type="title"/>
          </p:nvPr>
        </p:nvSpPr>
        <p:spPr>
          <a:xfrm>
            <a:off x="311700" y="1973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赢 yíng, win</a:t>
            </a:r>
            <a:endParaRPr/>
          </a:p>
        </p:txBody>
      </p:sp>
      <p:pic>
        <p:nvPicPr>
          <p:cNvPr id="207" name="Google Shape;20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5775" y="1170125"/>
            <a:ext cx="3534402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6"/>
          <p:cNvSpPr txBox="1"/>
          <p:nvPr/>
        </p:nvSpPr>
        <p:spPr>
          <a:xfrm>
            <a:off x="287575" y="773525"/>
            <a:ext cx="883920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latin typeface="Calibri"/>
                <a:ea typeface="Calibri"/>
                <a:cs typeface="Calibri"/>
                <a:sym typeface="Calibri"/>
              </a:rPr>
              <a:t>Use different colors to identify the components.  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latin typeface="Calibri"/>
                <a:ea typeface="Calibri"/>
                <a:cs typeface="Calibri"/>
                <a:sym typeface="Calibri"/>
              </a:rPr>
              <a:t>   </a:t>
            </a:r>
            <a:endParaRPr/>
          </a:p>
        </p:txBody>
      </p:sp>
      <p:graphicFrame>
        <p:nvGraphicFramePr>
          <p:cNvPr id="209" name="Google Shape;209;p26"/>
          <p:cNvGraphicFramePr/>
          <p:nvPr/>
        </p:nvGraphicFramePr>
        <p:xfrm>
          <a:off x="505325" y="1310100"/>
          <a:ext cx="3534400" cy="3657540"/>
        </p:xfrm>
        <a:graphic>
          <a:graphicData uri="http://schemas.openxmlformats.org/drawingml/2006/table">
            <a:tbl>
              <a:tblPr>
                <a:noFill/>
                <a:tableStyleId>{0C649988-8129-4507-BE58-FEC3EDCE31E7}</a:tableStyleId>
              </a:tblPr>
              <a:tblGrid>
                <a:gridCol w="353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04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                yíng</a:t>
                      </a:r>
                      <a:endParaRPr sz="2400"/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94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600">
                        <a:latin typeface="STKaiti"/>
                        <a:ea typeface="STKaiti"/>
                        <a:cs typeface="STKaiti"/>
                        <a:sym typeface="STKait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600">
                        <a:latin typeface="STKaiti"/>
                        <a:ea typeface="STKaiti"/>
                        <a:cs typeface="STKaiti"/>
                        <a:sym typeface="STKaiti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10" name="Google Shape;21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5325" y="2076325"/>
            <a:ext cx="2600425" cy="26004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11" name="Google Shape;211;p26"/>
          <p:cNvGraphicFramePr/>
          <p:nvPr/>
        </p:nvGraphicFramePr>
        <p:xfrm>
          <a:off x="4189275" y="1310100"/>
          <a:ext cx="3619500" cy="3207950"/>
        </p:xfrm>
        <a:graphic>
          <a:graphicData uri="http://schemas.openxmlformats.org/drawingml/2006/table">
            <a:tbl>
              <a:tblPr>
                <a:noFill/>
                <a:tableStyleId>{0C649988-8129-4507-BE58-FEC3EDCE31E7}</a:tableStyleId>
              </a:tblPr>
              <a:tblGrid>
                <a:gridCol w="1206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3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05450">
                <a:tc gridSpan="3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7400">
                <a:tc gridSpan="3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51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550" y="899775"/>
            <a:ext cx="4718800" cy="411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4350" y="2927200"/>
            <a:ext cx="3117649" cy="2085052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7"/>
          <p:cNvSpPr txBox="1">
            <a:spLocks noGrp="1"/>
          </p:cNvSpPr>
          <p:nvPr>
            <p:ph type="title" idx="4294967295"/>
          </p:nvPr>
        </p:nvSpPr>
        <p:spPr>
          <a:xfrm>
            <a:off x="259550" y="2444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赢 yíng, win  有几个部件？你可以说出几个部件名？ 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8"/>
          <p:cNvSpPr txBox="1"/>
          <p:nvPr/>
        </p:nvSpPr>
        <p:spPr>
          <a:xfrm>
            <a:off x="0" y="0"/>
            <a:ext cx="9366900" cy="11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Write down the components and their meaning.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zh-C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赢=(           )+(             )+(            )+(            )+(               )</a:t>
            </a:r>
            <a:endParaRPr sz="2400"/>
          </a:p>
        </p:txBody>
      </p:sp>
      <p:pic>
        <p:nvPicPr>
          <p:cNvPr id="224" name="Google Shape;22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73200"/>
            <a:ext cx="8813802" cy="401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1"/>
          <p:cNvSpPr txBox="1"/>
          <p:nvPr/>
        </p:nvSpPr>
        <p:spPr>
          <a:xfrm>
            <a:off x="190975" y="258375"/>
            <a:ext cx="8885700" cy="45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latin typeface="STKaiti"/>
                <a:ea typeface="STKaiti"/>
                <a:cs typeface="STKaiti"/>
                <a:sym typeface="STKaiti"/>
              </a:rPr>
              <a:t>Infer the meaning of unknow words by using the clues：</a:t>
            </a:r>
            <a:endParaRPr sz="2400">
              <a:latin typeface="STKaiti"/>
              <a:ea typeface="STKaiti"/>
              <a:cs typeface="STKaiti"/>
              <a:sym typeface="STKait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STKaiti"/>
              <a:buAutoNum type="arabicPeriod"/>
            </a:pPr>
            <a:r>
              <a:rPr lang="zh-CN" sz="2400">
                <a:latin typeface="STKaiti"/>
                <a:ea typeface="STKaiti"/>
                <a:cs typeface="STKaiti"/>
                <a:sym typeface="STKaiti"/>
              </a:rPr>
              <a:t>Please try to figure out the meaning of “电子琴”, by using the following clues</a:t>
            </a:r>
            <a:endParaRPr sz="2400">
              <a:latin typeface="STKaiti"/>
              <a:ea typeface="STKaiti"/>
              <a:cs typeface="STKaiti"/>
              <a:sym typeface="STKaiti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zh-CN" sz="2400">
                <a:latin typeface="STKaiti"/>
                <a:ea typeface="STKaiti"/>
                <a:cs typeface="STKaiti"/>
                <a:sym typeface="STKaiti"/>
              </a:rPr>
              <a:t>电子(dianzi)means               +     琴(qín)means</a:t>
            </a:r>
            <a:endParaRPr sz="2400">
              <a:latin typeface="STKaiti"/>
              <a:ea typeface="STKaiti"/>
              <a:cs typeface="STKaiti"/>
              <a:sym typeface="STKaiti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zh-CN" sz="2400">
                <a:latin typeface="STKaiti"/>
                <a:ea typeface="STKaiti"/>
                <a:cs typeface="STKaiti"/>
                <a:sym typeface="STKaiti"/>
              </a:rPr>
              <a:t>电子琴 means（                 ）</a:t>
            </a:r>
            <a:endParaRPr sz="2400">
              <a:latin typeface="STKaiti"/>
              <a:ea typeface="STKaiti"/>
              <a:cs typeface="STKaiti"/>
              <a:sym typeface="STKaiti"/>
            </a:endParaRPr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SzPts val="2400"/>
              <a:buFont typeface="STKaiti"/>
              <a:buAutoNum type="arabicPeriod"/>
            </a:pPr>
            <a:r>
              <a:rPr lang="zh-CN" sz="2400">
                <a:latin typeface="STKaiti"/>
                <a:ea typeface="STKaiti"/>
                <a:cs typeface="STKaiti"/>
                <a:sym typeface="STKaiti"/>
              </a:rPr>
              <a:t>Please try to figure out the meaning of “体校”, by using the following clues</a:t>
            </a:r>
            <a:endParaRPr sz="2400">
              <a:latin typeface="STKaiti"/>
              <a:ea typeface="STKaiti"/>
              <a:cs typeface="STKaiti"/>
              <a:sym typeface="STKaiti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zh-CN" sz="2400">
                <a:latin typeface="STKaiti"/>
                <a:ea typeface="STKaiti"/>
                <a:cs typeface="STKaiti"/>
                <a:sym typeface="STKaiti"/>
              </a:rPr>
              <a:t>体育(tǐyù)means                    +   学校(xuéxiào)means</a:t>
            </a:r>
            <a:endParaRPr sz="2400">
              <a:latin typeface="STKaiti"/>
              <a:ea typeface="STKaiti"/>
              <a:cs typeface="STKaiti"/>
              <a:sym typeface="STKaiti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zh-CN" sz="2400">
                <a:latin typeface="STKaiti"/>
                <a:ea typeface="STKaiti"/>
                <a:cs typeface="STKaiti"/>
                <a:sym typeface="STKaiti"/>
              </a:rPr>
              <a:t>      体校 means（                 ）</a:t>
            </a:r>
            <a:endParaRPr sz="2400">
              <a:latin typeface="STKaiti"/>
              <a:ea typeface="STKaiti"/>
              <a:cs typeface="STKaiti"/>
              <a:sym typeface="STKaiti"/>
            </a:endParaRPr>
          </a:p>
        </p:txBody>
      </p:sp>
      <p:pic>
        <p:nvPicPr>
          <p:cNvPr id="242" name="Google Shape;24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5475" y="1423750"/>
            <a:ext cx="790575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96500" y="1475163"/>
            <a:ext cx="800100" cy="52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02275" y="3487450"/>
            <a:ext cx="78105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92150" y="3546425"/>
            <a:ext cx="1000125" cy="58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4" name="Google Shape;234;p30"/>
          <p:cNvGraphicFramePr/>
          <p:nvPr/>
        </p:nvGraphicFramePr>
        <p:xfrm>
          <a:off x="192450" y="683225"/>
          <a:ext cx="8642650" cy="4384040"/>
        </p:xfrm>
        <a:graphic>
          <a:graphicData uri="http://schemas.openxmlformats.org/drawingml/2006/table">
            <a:tbl>
              <a:tblPr>
                <a:noFill/>
                <a:tableStyleId>{F74B3930-CC57-4D99-9F0A-7F1E9CEF02A4}</a:tableStyleId>
              </a:tblPr>
              <a:tblGrid>
                <a:gridCol w="4034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2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5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69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My guess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Write the correct meaning using an on-line dictionary. 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8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zh-CN" sz="2400">
                          <a:latin typeface="STKaiti"/>
                          <a:ea typeface="STKaiti"/>
                          <a:cs typeface="STKaiti"/>
                          <a:sym typeface="STKaiti"/>
                        </a:rPr>
                        <a:t>天 + 黑 = </a:t>
                      </a:r>
                      <a:r>
                        <a:rPr lang="zh-CN" sz="2400" b="1">
                          <a:solidFill>
                            <a:srgbClr val="0000FF"/>
                          </a:solidFill>
                          <a:latin typeface="STKaiti"/>
                          <a:ea typeface="STKaiti"/>
                          <a:cs typeface="STKaiti"/>
                          <a:sym typeface="STKaiti"/>
                        </a:rPr>
                        <a:t>天黑</a:t>
                      </a:r>
                      <a:endParaRPr sz="2400" b="1">
                        <a:solidFill>
                          <a:srgbClr val="0000FF"/>
                        </a:solidFill>
                        <a:latin typeface="STKaiti"/>
                        <a:ea typeface="STKaiti"/>
                        <a:cs typeface="STKaiti"/>
                        <a:sym typeface="STKait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8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>
                          <a:latin typeface="STKaiti"/>
                          <a:ea typeface="STKaiti"/>
                          <a:cs typeface="STKaiti"/>
                          <a:sym typeface="STKaiti"/>
                        </a:rPr>
                        <a:t>排(</a:t>
                      </a:r>
                      <a:r>
                        <a:rPr lang="zh-CN" sz="2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pái, to line up</a:t>
                      </a:r>
                      <a:r>
                        <a:rPr lang="zh-CN" sz="2400">
                          <a:latin typeface="STKaiti"/>
                          <a:ea typeface="STKaiti"/>
                          <a:cs typeface="STKaiti"/>
                          <a:sym typeface="STKaiti"/>
                        </a:rPr>
                        <a:t>) + 名= </a:t>
                      </a:r>
                      <a:r>
                        <a:rPr lang="zh-CN" sz="2400" b="1">
                          <a:solidFill>
                            <a:srgbClr val="0000FF"/>
                          </a:solidFill>
                          <a:latin typeface="STKaiti"/>
                          <a:ea typeface="STKaiti"/>
                          <a:cs typeface="STKaiti"/>
                          <a:sym typeface="STKaiti"/>
                        </a:rPr>
                        <a:t>排名</a:t>
                      </a:r>
                      <a:r>
                        <a:rPr lang="zh-CN" sz="2400">
                          <a:latin typeface="STKaiti"/>
                          <a:ea typeface="STKaiti"/>
                          <a:cs typeface="STKaiti"/>
                          <a:sym typeface="STKaiti"/>
                        </a:rPr>
                        <a:t> </a:t>
                      </a:r>
                      <a:endParaRPr sz="2400">
                        <a:latin typeface="STKaiti"/>
                        <a:ea typeface="STKaiti"/>
                        <a:cs typeface="STKaiti"/>
                        <a:sym typeface="STKait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8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>
                          <a:latin typeface="STKaiti"/>
                          <a:ea typeface="STKaiti"/>
                          <a:cs typeface="STKaiti"/>
                          <a:sym typeface="STKaiti"/>
                        </a:rPr>
                        <a:t>有 + 名 = </a:t>
                      </a:r>
                      <a:r>
                        <a:rPr lang="zh-CN" sz="2400" b="1">
                          <a:solidFill>
                            <a:srgbClr val="0000FF"/>
                          </a:solidFill>
                          <a:latin typeface="STKaiti"/>
                          <a:ea typeface="STKaiti"/>
                          <a:cs typeface="STKaiti"/>
                          <a:sym typeface="STKaiti"/>
                        </a:rPr>
                        <a:t>有名</a:t>
                      </a:r>
                      <a:endParaRPr sz="2400" b="1">
                        <a:solidFill>
                          <a:srgbClr val="0000FF"/>
                        </a:solidFill>
                        <a:latin typeface="STKaiti"/>
                        <a:ea typeface="STKaiti"/>
                        <a:cs typeface="STKaiti"/>
                        <a:sym typeface="STKait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8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>
                          <a:latin typeface="STKaiti"/>
                          <a:ea typeface="STKaiti"/>
                          <a:cs typeface="STKaiti"/>
                          <a:sym typeface="STKaiti"/>
                        </a:rPr>
                        <a:t>全(quán,whole) + 国 = </a:t>
                      </a:r>
                      <a:r>
                        <a:rPr lang="zh-CN" sz="2400" b="1">
                          <a:solidFill>
                            <a:srgbClr val="0000FF"/>
                          </a:solidFill>
                          <a:latin typeface="STKaiti"/>
                          <a:ea typeface="STKaiti"/>
                          <a:cs typeface="STKaiti"/>
                          <a:sym typeface="STKaiti"/>
                        </a:rPr>
                        <a:t>全国</a:t>
                      </a:r>
                      <a:endParaRPr sz="2400" b="1">
                        <a:solidFill>
                          <a:srgbClr val="0000FF"/>
                        </a:solidFill>
                        <a:latin typeface="STKaiti"/>
                        <a:ea typeface="STKaiti"/>
                        <a:cs typeface="STKaiti"/>
                        <a:sym typeface="STKait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35" name="Google Shape;23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1125" y="958675"/>
            <a:ext cx="609600" cy="676275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0"/>
          <p:cNvSpPr txBox="1"/>
          <p:nvPr/>
        </p:nvSpPr>
        <p:spPr>
          <a:xfrm>
            <a:off x="94375" y="292025"/>
            <a:ext cx="95916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zh-CN" sz="2400">
                <a:latin typeface="Calibri"/>
                <a:ea typeface="Calibri"/>
                <a:cs typeface="Calibri"/>
                <a:sym typeface="Calibri"/>
              </a:rPr>
              <a:t>Use the known words to guess the meaning of the words below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ctrTitle"/>
          </p:nvPr>
        </p:nvSpPr>
        <p:spPr>
          <a:xfrm>
            <a:off x="311708" y="367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6000" b="1">
                <a:highlight>
                  <a:srgbClr val="F9FBFD"/>
                </a:highlight>
                <a:latin typeface="STsong"/>
                <a:ea typeface="STsong"/>
                <a:cs typeface="STsong"/>
                <a:sym typeface="STsong"/>
              </a:rPr>
              <a:t>爱拼才会</a:t>
            </a:r>
            <a:r>
              <a:rPr lang="zh-CN" sz="6000" b="1">
                <a:solidFill>
                  <a:srgbClr val="CC0000"/>
                </a:solidFill>
                <a:highlight>
                  <a:srgbClr val="F9FBFD"/>
                </a:highlight>
                <a:latin typeface="STsong"/>
                <a:ea typeface="STsong"/>
                <a:cs typeface="STsong"/>
                <a:sym typeface="STsong"/>
              </a:rPr>
              <a:t>赢</a:t>
            </a:r>
            <a:r>
              <a:rPr lang="zh-CN" sz="5300" b="1">
                <a:solidFill>
                  <a:srgbClr val="CC0000"/>
                </a:solidFill>
                <a:highlight>
                  <a:srgbClr val="F9FBFD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zh-CN" sz="6000" b="1">
                <a:solidFill>
                  <a:schemeClr val="accent1"/>
                </a:solidFill>
                <a:highlight>
                  <a:srgbClr val="F9FBFD"/>
                </a:highlight>
                <a:latin typeface="STsong"/>
                <a:ea typeface="STsong"/>
                <a:cs typeface="STsong"/>
                <a:sym typeface="STsong"/>
              </a:rPr>
              <a:t>= 加油！</a:t>
            </a:r>
            <a:endParaRPr sz="6000" b="1">
              <a:solidFill>
                <a:schemeClr val="accent1"/>
              </a:solidFill>
              <a:latin typeface="STsong"/>
              <a:ea typeface="STsong"/>
              <a:cs typeface="STsong"/>
              <a:sym typeface="STsong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3337" y="2390725"/>
            <a:ext cx="2780575" cy="2780575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1057450" y="739600"/>
            <a:ext cx="4240800" cy="7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500"/>
              <a:t>ài  pīn  cái  huì yíng</a:t>
            </a:r>
            <a:endParaRPr sz="3500"/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4737" y="2571750"/>
            <a:ext cx="2418525" cy="241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2"/>
          <p:cNvSpPr txBox="1"/>
          <p:nvPr/>
        </p:nvSpPr>
        <p:spPr>
          <a:xfrm>
            <a:off x="0" y="102675"/>
            <a:ext cx="9144000" cy="37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chemeClr val="dk1"/>
                </a:solidFill>
                <a:latin typeface="STKaiti"/>
                <a:ea typeface="STKaiti"/>
                <a:cs typeface="STKaiti"/>
                <a:sym typeface="STKaiti"/>
              </a:rPr>
              <a:t>Fill in the blanks with the words (天黑、排名、有名、全国) to complete the sentences.</a:t>
            </a:r>
            <a:endParaRPr sz="2400">
              <a:solidFill>
                <a:schemeClr val="dk1"/>
              </a:solidFill>
              <a:latin typeface="STKaiti"/>
              <a:ea typeface="STKaiti"/>
              <a:cs typeface="STKaiti"/>
              <a:sym typeface="STKaiti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STKaiti"/>
              <a:ea typeface="STKaiti"/>
              <a:cs typeface="STKaiti"/>
              <a:sym typeface="STKaiti"/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TKaiti"/>
              <a:buAutoNum type="alphaLcPeriod"/>
            </a:pPr>
            <a:r>
              <a:rPr lang="zh-CN" sz="2400">
                <a:solidFill>
                  <a:schemeClr val="dk1"/>
                </a:solidFill>
                <a:latin typeface="STKaiti"/>
                <a:ea typeface="STKaiti"/>
                <a:cs typeface="STKaiti"/>
                <a:sym typeface="STKaiti"/>
              </a:rPr>
              <a:t>他是一位非常________的老师，________都知道他的名字。</a:t>
            </a:r>
            <a:endParaRPr sz="2400">
              <a:solidFill>
                <a:schemeClr val="dk1"/>
              </a:solidFill>
              <a:latin typeface="STKaiti"/>
              <a:ea typeface="STKaiti"/>
              <a:cs typeface="STKaiti"/>
              <a:sym typeface="STKaiti"/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TKaiti"/>
              <a:buAutoNum type="alphaLcPeriod"/>
            </a:pPr>
            <a:r>
              <a:rPr lang="zh-CN" sz="2400">
                <a:solidFill>
                  <a:schemeClr val="dk1"/>
                </a:solidFill>
                <a:latin typeface="STKaiti"/>
                <a:ea typeface="STKaiti"/>
                <a:cs typeface="STKaiti"/>
                <a:sym typeface="STKaiti"/>
              </a:rPr>
              <a:t>他现在的________是第三名，他的目标(mùbiāo, goal)是第一名。</a:t>
            </a:r>
            <a:endParaRPr sz="2400">
              <a:solidFill>
                <a:schemeClr val="dk1"/>
              </a:solidFill>
              <a:latin typeface="STKaiti"/>
              <a:ea typeface="STKaiti"/>
              <a:cs typeface="STKaiti"/>
              <a:sym typeface="STKaiti"/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TKaiti"/>
              <a:buAutoNum type="alphaLcPeriod"/>
            </a:pPr>
            <a:r>
              <a:rPr lang="zh-CN" sz="2400">
                <a:solidFill>
                  <a:schemeClr val="dk1"/>
                </a:solidFill>
                <a:latin typeface="STKaiti"/>
                <a:ea typeface="STKaiti"/>
                <a:cs typeface="STKaiti"/>
                <a:sym typeface="STKaiti"/>
              </a:rPr>
              <a:t>________了，我看不到路(lù,road)回家。</a:t>
            </a:r>
            <a:endParaRPr sz="2400">
              <a:latin typeface="STKaiti"/>
              <a:ea typeface="STKaiti"/>
              <a:cs typeface="STKaiti"/>
              <a:sym typeface="STKait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3"/>
          <p:cNvSpPr txBox="1"/>
          <p:nvPr/>
        </p:nvSpPr>
        <p:spPr>
          <a:xfrm>
            <a:off x="0" y="0"/>
            <a:ext cx="8425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zh-CN" sz="2400">
                <a:solidFill>
                  <a:schemeClr val="dk1"/>
                </a:solidFill>
                <a:latin typeface="STKaiti"/>
                <a:ea typeface="STKaiti"/>
                <a:cs typeface="STKaiti"/>
                <a:sym typeface="STKaiti"/>
              </a:rPr>
              <a:t>Review 员(yuán, person)：扩词练习</a:t>
            </a:r>
            <a:endParaRPr sz="2400">
              <a:solidFill>
                <a:schemeClr val="dk1"/>
              </a:solidFill>
              <a:latin typeface="STKaiti"/>
              <a:ea typeface="STKaiti"/>
              <a:cs typeface="STKaiti"/>
              <a:sym typeface="STKaiti"/>
            </a:endParaRPr>
          </a:p>
        </p:txBody>
      </p:sp>
      <p:pic>
        <p:nvPicPr>
          <p:cNvPr id="256" name="Google Shape;25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552600"/>
            <a:ext cx="6782513" cy="4438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4"/>
          <p:cNvSpPr txBox="1"/>
          <p:nvPr/>
        </p:nvSpPr>
        <p:spPr>
          <a:xfrm>
            <a:off x="0" y="0"/>
            <a:ext cx="9144000" cy="3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chemeClr val="dk1"/>
                </a:solidFill>
                <a:latin typeface="STKaiti"/>
                <a:ea typeface="STKaiti"/>
                <a:cs typeface="STKaiti"/>
                <a:sym typeface="STKaiti"/>
              </a:rPr>
              <a:t>Fill in the blanks to complete the sentences using the words above.</a:t>
            </a:r>
            <a:endParaRPr sz="2400">
              <a:solidFill>
                <a:schemeClr val="dk1"/>
              </a:solidFill>
              <a:latin typeface="STKaiti"/>
              <a:ea typeface="STKaiti"/>
              <a:cs typeface="STKaiti"/>
              <a:sym typeface="STKaiti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STKaiti"/>
              <a:ea typeface="STKaiti"/>
              <a:cs typeface="STKaiti"/>
              <a:sym typeface="STKaiti"/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TKaiti"/>
              <a:buAutoNum type="alphaLcPeriod"/>
            </a:pPr>
            <a:r>
              <a:rPr lang="zh-CN" sz="2400">
                <a:solidFill>
                  <a:schemeClr val="dk1"/>
                </a:solidFill>
                <a:latin typeface="STKaiti"/>
                <a:ea typeface="STKaiti"/>
                <a:cs typeface="STKaiti"/>
                <a:sym typeface="STKaiti"/>
              </a:rPr>
              <a:t>我的爸爸是一位________员，他经常去不同的国家旅行。</a:t>
            </a:r>
            <a:endParaRPr sz="2400">
              <a:solidFill>
                <a:schemeClr val="dk1"/>
              </a:solidFill>
              <a:latin typeface="STKaiti"/>
              <a:ea typeface="STKaiti"/>
              <a:cs typeface="STKaiti"/>
              <a:sym typeface="STKaiti"/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TKaiti"/>
              <a:buAutoNum type="alphaLcPeriod"/>
            </a:pPr>
            <a:r>
              <a:rPr lang="zh-CN" sz="2400">
                <a:solidFill>
                  <a:schemeClr val="dk1"/>
                </a:solidFill>
                <a:latin typeface="STKaiti"/>
                <a:ea typeface="STKaiti"/>
                <a:cs typeface="STKaiti"/>
                <a:sym typeface="STKaiti"/>
              </a:rPr>
              <a:t>弟弟是一位________员。他每天都去学校打篮球。</a:t>
            </a:r>
            <a:endParaRPr sz="2400">
              <a:solidFill>
                <a:schemeClr val="dk1"/>
              </a:solidFill>
              <a:latin typeface="STKaiti"/>
              <a:ea typeface="STKaiti"/>
              <a:cs typeface="STKaiti"/>
              <a:sym typeface="STKaiti"/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TKaiti"/>
              <a:buAutoNum type="alphaLcPeriod"/>
            </a:pPr>
            <a:r>
              <a:rPr lang="zh-CN" sz="2400">
                <a:solidFill>
                  <a:schemeClr val="dk1"/>
                </a:solidFill>
                <a:latin typeface="STKaiti"/>
                <a:ea typeface="STKaiti"/>
                <a:cs typeface="STKaiti"/>
                <a:sym typeface="STKaiti"/>
              </a:rPr>
              <a:t>这家面包店的________员非常亲切(qīnqiè,nice)，所以我很喜欢去。</a:t>
            </a:r>
            <a:endParaRPr sz="2400">
              <a:latin typeface="STKaiti"/>
              <a:ea typeface="STKaiti"/>
              <a:cs typeface="STKaiti"/>
              <a:sym typeface="STKait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Formative Assessment 2: Interpretive </a:t>
            </a:r>
            <a:endParaRPr/>
          </a:p>
        </p:txBody>
      </p:sp>
      <p:sp>
        <p:nvSpPr>
          <p:cNvPr id="267" name="Google Shape;267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937900" cy="38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CN"/>
              <a:t>Students read the information on the unmodified reading materials (posters) and then use the reading skills(scan for keywords, activate lexical inferencing skill)  to answer questions. </a:t>
            </a:r>
            <a:endParaRPr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zh-CN"/>
              <a:t>Question: What country does 羽生结弦 represent? (multiple choices)</a:t>
            </a:r>
            <a:br>
              <a:rPr lang="zh-CN"/>
            </a:br>
            <a:r>
              <a:rPr lang="zh-CN"/>
              <a:t>A. China</a:t>
            </a:r>
            <a:br>
              <a:rPr lang="zh-CN"/>
            </a:br>
            <a:r>
              <a:rPr lang="zh-CN"/>
              <a:t>B. Japan</a:t>
            </a:r>
            <a:br>
              <a:rPr lang="zh-CN"/>
            </a:br>
            <a:r>
              <a:rPr lang="zh-CN"/>
              <a:t>C. USA</a:t>
            </a:r>
            <a:br>
              <a:rPr lang="zh-CN"/>
            </a:br>
            <a:r>
              <a:rPr lang="zh-CN"/>
              <a:t>D. South Korea</a:t>
            </a:r>
            <a:endParaRPr/>
          </a:p>
        </p:txBody>
      </p:sp>
      <p:pic>
        <p:nvPicPr>
          <p:cNvPr id="268" name="Google Shape;26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6275" y="0"/>
            <a:ext cx="2893225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Formative Assessment 2: Interpretive </a:t>
            </a:r>
            <a:endParaRPr/>
          </a:p>
        </p:txBody>
      </p:sp>
      <p:sp>
        <p:nvSpPr>
          <p:cNvPr id="274" name="Google Shape;274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937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CN"/>
              <a:t>Students read the information on the unmodified reading materials (posters) and then use the reading skills(scan for keywords, activate lexical inferencing skill) to answer questions.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CN"/>
              <a:t>Question: </a:t>
            </a:r>
            <a:br>
              <a:rPr lang="zh-CN"/>
            </a:br>
            <a:r>
              <a:rPr lang="zh-CN"/>
              <a:t>How many times has 徐梦桃 dreamed about the championship? (multiple choices)</a:t>
            </a:r>
            <a:br>
              <a:rPr lang="zh-CN"/>
            </a:br>
            <a:r>
              <a:rPr lang="zh-CN"/>
              <a:t>A. many many times</a:t>
            </a:r>
            <a:br>
              <a:rPr lang="zh-CN"/>
            </a:br>
            <a:r>
              <a:rPr lang="zh-CN"/>
              <a:t>B. ten times</a:t>
            </a:r>
            <a:br>
              <a:rPr lang="zh-CN"/>
            </a:br>
            <a:r>
              <a:rPr lang="zh-CN"/>
              <a:t>C. hundreds of times</a:t>
            </a:r>
            <a:br>
              <a:rPr lang="zh-CN"/>
            </a:br>
            <a:r>
              <a:rPr lang="zh-CN"/>
              <a:t>D. thousands of times</a:t>
            </a:r>
            <a:endParaRPr/>
          </a:p>
        </p:txBody>
      </p:sp>
      <p:pic>
        <p:nvPicPr>
          <p:cNvPr id="275" name="Google Shape;27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9591" y="0"/>
            <a:ext cx="2893220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Formative Assessment 2: Interpretive </a:t>
            </a:r>
            <a:endParaRPr/>
          </a:p>
        </p:txBody>
      </p:sp>
      <p:sp>
        <p:nvSpPr>
          <p:cNvPr id="281" name="Google Shape;281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937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CN"/>
              <a:t>Students read the information on the unmodified reading materials (posters) and then use the reading skills(scan for keywords, activate lexical inferencing skill) to answer questions.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CN"/>
              <a:t>Question: </a:t>
            </a:r>
            <a:br>
              <a:rPr lang="zh-CN"/>
            </a:br>
            <a:r>
              <a:rPr lang="zh-CN"/>
              <a:t>她是哪国人？</a:t>
            </a:r>
            <a:br>
              <a:rPr lang="zh-CN"/>
            </a:b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CN"/>
              <a:t>How many times has she participated in Olympic?</a:t>
            </a:r>
            <a:endParaRPr/>
          </a:p>
        </p:txBody>
      </p:sp>
      <p:pic>
        <p:nvPicPr>
          <p:cNvPr id="282" name="Google Shape;28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9600" y="206800"/>
            <a:ext cx="2739350" cy="486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Formative Assessment 2: Interpretive </a:t>
            </a:r>
            <a:endParaRPr/>
          </a:p>
        </p:txBody>
      </p:sp>
      <p:sp>
        <p:nvSpPr>
          <p:cNvPr id="288" name="Google Shape;288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937900" cy="389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zh-CN" sz="2000"/>
              <a:t>Students read the information on the unmodified reading materials (posters) and then use the reading skills(scan for keywords, activate lexical inferencing skill) to answer questions. 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zh-CN" sz="2000"/>
              <a:t>Question: </a:t>
            </a:r>
            <a:br>
              <a:rPr lang="zh-CN" sz="2000"/>
            </a:br>
            <a:r>
              <a:rPr lang="zh-CN" sz="2000" b="1"/>
              <a:t>Circle</a:t>
            </a:r>
            <a:r>
              <a:rPr lang="zh-CN" sz="2000"/>
              <a:t> the character “练” in the poster。</a:t>
            </a:r>
            <a:endParaRPr sz="200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zh-CN" sz="2000"/>
              <a:t>What does “</a:t>
            </a:r>
            <a:r>
              <a:rPr lang="zh-CN" sz="2000" b="1"/>
              <a:t>练</a:t>
            </a:r>
            <a:r>
              <a:rPr lang="zh-CN" sz="2000"/>
              <a:t>滑雪” mean?</a:t>
            </a:r>
            <a:endParaRPr sz="200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zh-CN" sz="2000"/>
              <a:t>你看过她比赛吗？</a:t>
            </a:r>
            <a:endParaRPr sz="200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zh-CN" sz="2000"/>
              <a:t>你知道她多大吗？</a:t>
            </a:r>
            <a:endParaRPr sz="200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zh-CN" sz="2000"/>
              <a:t>你喜欢她吗？</a:t>
            </a:r>
            <a:endParaRPr sz="2000"/>
          </a:p>
        </p:txBody>
      </p:sp>
      <p:pic>
        <p:nvPicPr>
          <p:cNvPr id="289" name="Google Shape;28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2000" y="0"/>
            <a:ext cx="2893226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" name="Google Shape;61;p14"/>
          <p:cNvGraphicFramePr/>
          <p:nvPr/>
        </p:nvGraphicFramePr>
        <p:xfrm>
          <a:off x="175425" y="223250"/>
          <a:ext cx="1878400" cy="2194500"/>
        </p:xfrm>
        <a:graphic>
          <a:graphicData uri="http://schemas.openxmlformats.org/drawingml/2006/table">
            <a:tbl>
              <a:tblPr>
                <a:noFill/>
                <a:tableStyleId>{0C649988-8129-4507-BE58-FEC3EDCE31E7}</a:tableStyleId>
              </a:tblPr>
              <a:tblGrid>
                <a:gridCol w="187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76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cì</a:t>
                      </a:r>
                      <a:endParaRPr sz="2400"/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44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9600">
                          <a:latin typeface="STKaiti"/>
                          <a:ea typeface="STKaiti"/>
                          <a:cs typeface="STKaiti"/>
                          <a:sym typeface="STKaiti"/>
                        </a:rPr>
                        <a:t>次</a:t>
                      </a:r>
                      <a:endParaRPr sz="9600">
                        <a:latin typeface="STKaiti"/>
                        <a:ea typeface="STKaiti"/>
                        <a:cs typeface="STKaiti"/>
                        <a:sym typeface="STKaiti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2" name="Google Shape;62;p14"/>
          <p:cNvSpPr txBox="1"/>
          <p:nvPr/>
        </p:nvSpPr>
        <p:spPr>
          <a:xfrm>
            <a:off x="2673600" y="1618100"/>
            <a:ext cx="6470400" cy="17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/>
              <a:t> </a:t>
            </a:r>
            <a:r>
              <a:rPr lang="zh-CN" sz="2400">
                <a:latin typeface="STKaiti"/>
                <a:ea typeface="STKaiti"/>
                <a:cs typeface="STKaiti"/>
                <a:sym typeface="STKaiti"/>
              </a:rPr>
              <a:t>   一</a:t>
            </a:r>
            <a:r>
              <a:rPr lang="zh-CN" sz="2400">
                <a:solidFill>
                  <a:srgbClr val="FF0000"/>
                </a:solidFill>
                <a:latin typeface="STKaiti"/>
                <a:ea typeface="STKaiti"/>
                <a:cs typeface="STKaiti"/>
                <a:sym typeface="STKaiti"/>
              </a:rPr>
              <a:t>次</a:t>
            </a:r>
            <a:endParaRPr sz="2400">
              <a:solidFill>
                <a:srgbClr val="FF0000"/>
              </a:solidFill>
              <a:latin typeface="STKaiti"/>
              <a:ea typeface="STKaiti"/>
              <a:cs typeface="STKaiti"/>
              <a:sym typeface="STKait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latin typeface="STKaiti"/>
                <a:ea typeface="STKaiti"/>
                <a:cs typeface="STKaiti"/>
                <a:sym typeface="STKaiti"/>
              </a:rPr>
              <a:t>第一</a:t>
            </a:r>
            <a:r>
              <a:rPr lang="zh-CN" sz="2400">
                <a:solidFill>
                  <a:srgbClr val="FF0000"/>
                </a:solidFill>
                <a:latin typeface="STKaiti"/>
                <a:ea typeface="STKaiti"/>
                <a:cs typeface="STKaiti"/>
                <a:sym typeface="STKaiti"/>
              </a:rPr>
              <a:t>次</a:t>
            </a:r>
            <a:endParaRPr sz="2400">
              <a:latin typeface="STKaiti"/>
              <a:ea typeface="STKaiti"/>
              <a:cs typeface="STKaiti"/>
              <a:sym typeface="STKait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latin typeface="STKaiti"/>
                <a:ea typeface="STKaiti"/>
                <a:cs typeface="STKaiti"/>
                <a:sym typeface="STKaiti"/>
              </a:rPr>
              <a:t>第一</a:t>
            </a:r>
            <a:r>
              <a:rPr lang="zh-CN" sz="2400">
                <a:solidFill>
                  <a:srgbClr val="FF0000"/>
                </a:solidFill>
                <a:latin typeface="STKaiti"/>
                <a:ea typeface="STKaiti"/>
                <a:cs typeface="STKaiti"/>
                <a:sym typeface="STKaiti"/>
              </a:rPr>
              <a:t>次</a:t>
            </a:r>
            <a:r>
              <a:rPr lang="zh-CN" sz="2400">
                <a:latin typeface="STKaiti"/>
                <a:ea typeface="STKaiti"/>
                <a:cs typeface="STKaiti"/>
                <a:sym typeface="STKaiti"/>
              </a:rPr>
              <a:t>打羽毛球</a:t>
            </a:r>
            <a:endParaRPr sz="2400">
              <a:latin typeface="STKaiti"/>
              <a:ea typeface="STKaiti"/>
              <a:cs typeface="STKaiti"/>
              <a:sym typeface="STKait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4"/>
          <p:cNvSpPr txBox="1"/>
          <p:nvPr/>
        </p:nvSpPr>
        <p:spPr>
          <a:xfrm>
            <a:off x="2741000" y="3402300"/>
            <a:ext cx="6470400" cy="17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/>
              <a:t> </a:t>
            </a:r>
            <a:r>
              <a:rPr lang="zh-CN" sz="2400">
                <a:latin typeface="STKaiti"/>
                <a:ea typeface="STKaiti"/>
                <a:cs typeface="STKaiti"/>
                <a:sym typeface="STKaiti"/>
              </a:rPr>
              <a:t>   一</a:t>
            </a:r>
            <a:r>
              <a:rPr lang="zh-CN" sz="2400">
                <a:solidFill>
                  <a:srgbClr val="FF0000"/>
                </a:solidFill>
                <a:latin typeface="STKaiti"/>
                <a:ea typeface="STKaiti"/>
                <a:cs typeface="STKaiti"/>
                <a:sym typeface="STKaiti"/>
              </a:rPr>
              <a:t>次</a:t>
            </a:r>
            <a:endParaRPr sz="2400">
              <a:solidFill>
                <a:srgbClr val="FF0000"/>
              </a:solidFill>
              <a:latin typeface="STKaiti"/>
              <a:ea typeface="STKaiti"/>
              <a:cs typeface="STKaiti"/>
              <a:sym typeface="STKait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latin typeface="STKaiti"/>
                <a:ea typeface="STKaiti"/>
                <a:cs typeface="STKaiti"/>
                <a:sym typeface="STKaiti"/>
              </a:rPr>
              <a:t>第一</a:t>
            </a:r>
            <a:r>
              <a:rPr lang="zh-CN" sz="2400">
                <a:solidFill>
                  <a:srgbClr val="FF0000"/>
                </a:solidFill>
                <a:latin typeface="STKaiti"/>
                <a:ea typeface="STKaiti"/>
                <a:cs typeface="STKaiti"/>
                <a:sym typeface="STKaiti"/>
              </a:rPr>
              <a:t>次</a:t>
            </a:r>
            <a:endParaRPr sz="2400">
              <a:latin typeface="STKaiti"/>
              <a:ea typeface="STKaiti"/>
              <a:cs typeface="STKaiti"/>
              <a:sym typeface="STKait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latin typeface="STKaiti"/>
                <a:ea typeface="STKaiti"/>
                <a:cs typeface="STKaiti"/>
                <a:sym typeface="STKaiti"/>
              </a:rPr>
              <a:t>第一</a:t>
            </a:r>
            <a:r>
              <a:rPr lang="zh-CN" sz="2400">
                <a:solidFill>
                  <a:srgbClr val="FF0000"/>
                </a:solidFill>
                <a:latin typeface="STKaiti"/>
                <a:ea typeface="STKaiti"/>
                <a:cs typeface="STKaiti"/>
                <a:sym typeface="STKaiti"/>
              </a:rPr>
              <a:t>次</a:t>
            </a:r>
            <a:r>
              <a:rPr lang="zh-CN" sz="2400">
                <a:latin typeface="STKaiti"/>
                <a:ea typeface="STKaiti"/>
                <a:cs typeface="STKaiti"/>
                <a:sym typeface="STKaiti"/>
              </a:rPr>
              <a:t>成为世界冠军</a:t>
            </a:r>
            <a:endParaRPr sz="2400">
              <a:latin typeface="STKaiti"/>
              <a:ea typeface="STKaiti"/>
              <a:cs typeface="STKaiti"/>
              <a:sym typeface="STKait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2450" y="1809600"/>
            <a:ext cx="1351875" cy="101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31708" y="3174698"/>
            <a:ext cx="902625" cy="1707076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/>
          <p:nvPr/>
        </p:nvSpPr>
        <p:spPr>
          <a:xfrm>
            <a:off x="2538750" y="78650"/>
            <a:ext cx="6470400" cy="9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/>
              <a:t>Circle “</a:t>
            </a:r>
            <a:r>
              <a:rPr lang="zh-CN" sz="2400">
                <a:latin typeface="STKaiti"/>
                <a:ea typeface="STKaiti"/>
                <a:cs typeface="STKaiti"/>
                <a:sym typeface="STKaiti"/>
              </a:rPr>
              <a:t>次</a:t>
            </a:r>
            <a:r>
              <a:rPr lang="zh-CN" sz="2400"/>
              <a:t>” in the 林丹 text. 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/>
              <a:t>Then read it out loud. </a:t>
            </a:r>
            <a:endParaRPr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" name="Google Shape;71;p15"/>
          <p:cNvGraphicFramePr/>
          <p:nvPr/>
        </p:nvGraphicFramePr>
        <p:xfrm>
          <a:off x="175425" y="29335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{0C649988-8129-4507-BE58-FEC3EDCE31E7}</a:tableStyleId>
              </a:tblPr>
              <a:tblGrid>
                <a:gridCol w="1395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2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9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41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pinyin</a:t>
                      </a:r>
                      <a:endParaRPr sz="2400"/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radical</a:t>
                      </a:r>
                      <a:endParaRPr sz="2400"/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meaning</a:t>
                      </a:r>
                      <a:endParaRPr sz="2400"/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3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3600"/>
                        <a:t>bīng</a:t>
                      </a:r>
                      <a:endParaRPr sz="3600"/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0" b="1">
                          <a:latin typeface="STKaiti"/>
                          <a:ea typeface="STKaiti"/>
                          <a:cs typeface="STKaiti"/>
                          <a:sym typeface="STKaiti"/>
                        </a:rPr>
                        <a:t>冫</a:t>
                      </a:r>
                      <a:endParaRPr sz="6000" b="1">
                        <a:latin typeface="STKaiti"/>
                        <a:ea typeface="STKaiti"/>
                        <a:cs typeface="STKaiti"/>
                        <a:sym typeface="STKaiti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/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2" name="Google Shape;72;p15"/>
          <p:cNvSpPr txBox="1"/>
          <p:nvPr/>
        </p:nvSpPr>
        <p:spPr>
          <a:xfrm>
            <a:off x="4451313" y="2524175"/>
            <a:ext cx="7722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solidFill>
                  <a:srgbClr val="FF0000"/>
                </a:solidFill>
              </a:rPr>
              <a:t>liáng</a:t>
            </a:r>
            <a:br>
              <a:rPr lang="zh-CN" sz="3600">
                <a:solidFill>
                  <a:srgbClr val="FF0000"/>
                </a:solidFill>
              </a:rPr>
            </a:br>
            <a:r>
              <a:rPr lang="zh-CN" sz="3600">
                <a:solidFill>
                  <a:srgbClr val="FF0000"/>
                </a:solidFill>
              </a:rPr>
              <a:t>凉</a:t>
            </a:r>
            <a:r>
              <a:rPr lang="zh-CN" sz="3600">
                <a:solidFill>
                  <a:schemeClr val="dk1"/>
                </a:solidFill>
              </a:rPr>
              <a:t> </a:t>
            </a:r>
            <a:endParaRPr sz="3600">
              <a:solidFill>
                <a:srgbClr val="FF0000"/>
              </a:solidFill>
            </a:endParaRPr>
          </a:p>
        </p:txBody>
      </p:sp>
      <p:graphicFrame>
        <p:nvGraphicFramePr>
          <p:cNvPr id="73" name="Google Shape;73;p15"/>
          <p:cNvGraphicFramePr/>
          <p:nvPr/>
        </p:nvGraphicFramePr>
        <p:xfrm>
          <a:off x="175425" y="223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{0C649988-8129-4507-BE58-FEC3EDCE31E7}</a:tableStyleId>
              </a:tblPr>
              <a:tblGrid>
                <a:gridCol w="187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76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cì</a:t>
                      </a:r>
                      <a:endParaRPr sz="2400"/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44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9600">
                          <a:latin typeface="STKaiti"/>
                          <a:ea typeface="STKaiti"/>
                          <a:cs typeface="STKaiti"/>
                          <a:sym typeface="STKaiti"/>
                        </a:rPr>
                        <a:t>次</a:t>
                      </a:r>
                      <a:endParaRPr sz="9600">
                        <a:latin typeface="STKaiti"/>
                        <a:ea typeface="STKaiti"/>
                        <a:cs typeface="STKaiti"/>
                        <a:sym typeface="STKaiti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4" name="Google Shape;74;p15"/>
          <p:cNvSpPr txBox="1"/>
          <p:nvPr/>
        </p:nvSpPr>
        <p:spPr>
          <a:xfrm>
            <a:off x="4419225" y="225975"/>
            <a:ext cx="8043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solidFill>
                  <a:srgbClr val="FF0000"/>
                </a:solidFill>
              </a:rPr>
              <a:t>lěng</a:t>
            </a:r>
            <a:br>
              <a:rPr lang="zh-CN" sz="3600">
                <a:solidFill>
                  <a:srgbClr val="FF0000"/>
                </a:solidFill>
              </a:rPr>
            </a:br>
            <a:r>
              <a:rPr lang="zh-CN" sz="3600">
                <a:solidFill>
                  <a:srgbClr val="FF0000"/>
                </a:solidFill>
              </a:rPr>
              <a:t>冷</a:t>
            </a:r>
            <a:endParaRPr/>
          </a:p>
        </p:txBody>
      </p:sp>
      <p:sp>
        <p:nvSpPr>
          <p:cNvPr id="75" name="Google Shape;75;p15"/>
          <p:cNvSpPr txBox="1"/>
          <p:nvPr/>
        </p:nvSpPr>
        <p:spPr>
          <a:xfrm>
            <a:off x="4435263" y="1375075"/>
            <a:ext cx="7722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solidFill>
                  <a:srgbClr val="0000FF"/>
                </a:solidFill>
              </a:rPr>
              <a:t>bīng</a:t>
            </a:r>
            <a:br>
              <a:rPr lang="zh-CN" sz="3600">
                <a:solidFill>
                  <a:srgbClr val="0000FF"/>
                </a:solidFill>
              </a:rPr>
            </a:br>
            <a:r>
              <a:rPr lang="zh-CN" sz="3600">
                <a:solidFill>
                  <a:srgbClr val="0000FF"/>
                </a:solidFill>
              </a:rPr>
              <a:t>冰 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76" name="Google Shape;76;p15"/>
          <p:cNvSpPr txBox="1"/>
          <p:nvPr/>
        </p:nvSpPr>
        <p:spPr>
          <a:xfrm>
            <a:off x="6691175" y="190400"/>
            <a:ext cx="31569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solidFill>
                  <a:schemeClr val="dk1"/>
                </a:solidFill>
              </a:rPr>
              <a:t>tiān   qì    hěn </a:t>
            </a:r>
            <a:r>
              <a:rPr lang="zh-CN" sz="1800">
                <a:solidFill>
                  <a:srgbClr val="FF0000"/>
                </a:solidFill>
              </a:rPr>
              <a:t>lěng</a:t>
            </a:r>
            <a:br>
              <a:rPr lang="zh-CN" sz="3600">
                <a:solidFill>
                  <a:schemeClr val="dk1"/>
                </a:solidFill>
              </a:rPr>
            </a:br>
            <a:r>
              <a:rPr lang="zh-CN" sz="3600">
                <a:solidFill>
                  <a:schemeClr val="dk1"/>
                </a:solidFill>
              </a:rPr>
              <a:t>天气很</a:t>
            </a:r>
            <a:r>
              <a:rPr lang="zh-CN" sz="3600">
                <a:solidFill>
                  <a:srgbClr val="FF0000"/>
                </a:solidFill>
              </a:rPr>
              <a:t>冷</a:t>
            </a:r>
            <a:r>
              <a:rPr lang="zh-CN" sz="3600">
                <a:solidFill>
                  <a:schemeClr val="dk1"/>
                </a:solidFill>
              </a:rPr>
              <a:t>。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7" name="Google Shape;77;p15"/>
          <p:cNvSpPr txBox="1"/>
          <p:nvPr/>
        </p:nvSpPr>
        <p:spPr>
          <a:xfrm>
            <a:off x="6094475" y="1437825"/>
            <a:ext cx="31569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solidFill>
                  <a:srgbClr val="0000FF"/>
                </a:solidFill>
              </a:rPr>
              <a:t>bīng</a:t>
            </a:r>
            <a:r>
              <a:rPr lang="zh-CN" sz="1800">
                <a:solidFill>
                  <a:schemeClr val="dk1"/>
                </a:solidFill>
              </a:rPr>
              <a:t>   qí    lín</a:t>
            </a:r>
            <a:br>
              <a:rPr lang="zh-CN" sz="3600">
                <a:solidFill>
                  <a:schemeClr val="dk1"/>
                </a:solidFill>
              </a:rPr>
            </a:br>
            <a:r>
              <a:rPr lang="zh-CN" sz="3600">
                <a:solidFill>
                  <a:srgbClr val="0000FF"/>
                </a:solidFill>
              </a:rPr>
              <a:t>冰</a:t>
            </a:r>
            <a:r>
              <a:rPr lang="zh-CN" sz="3600">
                <a:solidFill>
                  <a:schemeClr val="dk1"/>
                </a:solidFill>
              </a:rPr>
              <a:t>淇淋 </a:t>
            </a:r>
            <a:endParaRPr/>
          </a:p>
        </p:txBody>
      </p:sp>
      <p:sp>
        <p:nvSpPr>
          <p:cNvPr id="78" name="Google Shape;78;p15"/>
          <p:cNvSpPr txBox="1"/>
          <p:nvPr/>
        </p:nvSpPr>
        <p:spPr>
          <a:xfrm>
            <a:off x="6246750" y="2598700"/>
            <a:ext cx="31569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solidFill>
                  <a:srgbClr val="FF0000"/>
                </a:solidFill>
              </a:rPr>
              <a:t>liáng</a:t>
            </a:r>
            <a:r>
              <a:rPr lang="zh-CN" sz="1800">
                <a:solidFill>
                  <a:schemeClr val="dk1"/>
                </a:solidFill>
              </a:rPr>
              <a:t> kuài</a:t>
            </a:r>
            <a:br>
              <a:rPr lang="zh-CN" sz="3600">
                <a:solidFill>
                  <a:schemeClr val="dk1"/>
                </a:solidFill>
              </a:rPr>
            </a:br>
            <a:r>
              <a:rPr lang="zh-CN" sz="3600">
                <a:solidFill>
                  <a:srgbClr val="FF0000"/>
                </a:solidFill>
              </a:rPr>
              <a:t>凉</a:t>
            </a:r>
            <a:r>
              <a:rPr lang="zh-CN" sz="3600">
                <a:solidFill>
                  <a:schemeClr val="dk1"/>
                </a:solidFill>
              </a:rPr>
              <a:t>快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9" name="Google Shape;79;p15"/>
          <p:cNvSpPr txBox="1"/>
          <p:nvPr/>
        </p:nvSpPr>
        <p:spPr>
          <a:xfrm>
            <a:off x="2887800" y="3630400"/>
            <a:ext cx="1414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600">
                <a:solidFill>
                  <a:schemeClr val="dk1"/>
                </a:solidFill>
              </a:rPr>
              <a:t>ice</a:t>
            </a:r>
            <a:endParaRPr/>
          </a:p>
        </p:txBody>
      </p:sp>
      <p:sp>
        <p:nvSpPr>
          <p:cNvPr id="80" name="Google Shape;80;p15"/>
          <p:cNvSpPr txBox="1"/>
          <p:nvPr/>
        </p:nvSpPr>
        <p:spPr>
          <a:xfrm>
            <a:off x="4451313" y="3783425"/>
            <a:ext cx="7722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solidFill>
                  <a:srgbClr val="0000FF"/>
                </a:solidFill>
              </a:rPr>
              <a:t>dòng</a:t>
            </a:r>
            <a:br>
              <a:rPr lang="zh-CN" sz="3600">
                <a:solidFill>
                  <a:srgbClr val="0000FF"/>
                </a:solidFill>
              </a:rPr>
            </a:br>
            <a:r>
              <a:rPr lang="zh-CN" sz="3600">
                <a:solidFill>
                  <a:srgbClr val="0000FF"/>
                </a:solidFill>
              </a:rPr>
              <a:t>冻 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81" name="Google Shape;81;p15"/>
          <p:cNvSpPr txBox="1"/>
          <p:nvPr/>
        </p:nvSpPr>
        <p:spPr>
          <a:xfrm>
            <a:off x="7140525" y="3759575"/>
            <a:ext cx="31569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/>
              <a:t>lěng </a:t>
            </a:r>
            <a:r>
              <a:rPr lang="zh-CN" sz="1800">
                <a:solidFill>
                  <a:srgbClr val="0000FF"/>
                </a:solidFill>
              </a:rPr>
              <a:t> dòng</a:t>
            </a:r>
            <a:r>
              <a:rPr lang="zh-CN" sz="1800">
                <a:solidFill>
                  <a:schemeClr val="dk1"/>
                </a:solidFill>
              </a:rPr>
              <a:t>  </a:t>
            </a:r>
            <a:br>
              <a:rPr lang="zh-CN" sz="3600">
                <a:solidFill>
                  <a:schemeClr val="dk1"/>
                </a:solidFill>
              </a:rPr>
            </a:br>
            <a:r>
              <a:rPr lang="zh-CN" sz="3600">
                <a:solidFill>
                  <a:schemeClr val="dk1"/>
                </a:solidFill>
              </a:rPr>
              <a:t>冷</a:t>
            </a:r>
            <a:r>
              <a:rPr lang="zh-CN" sz="3600">
                <a:solidFill>
                  <a:srgbClr val="0000FF"/>
                </a:solidFill>
              </a:rPr>
              <a:t> 冻</a:t>
            </a:r>
            <a:r>
              <a:rPr lang="zh-CN" sz="3600">
                <a:solidFill>
                  <a:schemeClr val="dk1"/>
                </a:solidFill>
              </a:rPr>
              <a:t> </a:t>
            </a:r>
            <a:endParaRPr/>
          </a:p>
        </p:txBody>
      </p:sp>
      <p:pic>
        <p:nvPicPr>
          <p:cNvPr id="82" name="Google Shape;8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3533" y="3759575"/>
            <a:ext cx="1805868" cy="1015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6441" y="190400"/>
            <a:ext cx="1554784" cy="101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61425" y="1318905"/>
            <a:ext cx="937851" cy="140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61425" y="2544925"/>
            <a:ext cx="1123350" cy="112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6"/>
          <p:cNvSpPr txBox="1"/>
          <p:nvPr/>
        </p:nvSpPr>
        <p:spPr>
          <a:xfrm>
            <a:off x="509875" y="449050"/>
            <a:ext cx="37407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9600">
                <a:latin typeface="Heiti SC"/>
                <a:ea typeface="Heiti SC"/>
                <a:cs typeface="Heiti SC"/>
                <a:sym typeface="Heiti SC"/>
              </a:rPr>
              <a:t>海</a:t>
            </a:r>
            <a:r>
              <a:rPr lang="zh-CN" sz="4800"/>
              <a:t>hǎi</a:t>
            </a:r>
            <a:endParaRPr sz="4800"/>
          </a:p>
        </p:txBody>
      </p:sp>
      <p:sp>
        <p:nvSpPr>
          <p:cNvPr id="91" name="Google Shape;91;p16"/>
          <p:cNvSpPr txBox="1"/>
          <p:nvPr/>
        </p:nvSpPr>
        <p:spPr>
          <a:xfrm>
            <a:off x="510300" y="2525800"/>
            <a:ext cx="42903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9600"/>
              <a:t>冰</a:t>
            </a:r>
            <a:r>
              <a:rPr lang="zh-CN" sz="4800"/>
              <a:t>bīng</a:t>
            </a:r>
            <a:endParaRPr sz="4800"/>
          </a:p>
        </p:txBody>
      </p:sp>
      <p:pic>
        <p:nvPicPr>
          <p:cNvPr id="92" name="Google Shape;9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7775" y="2981250"/>
            <a:ext cx="1643375" cy="120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87025" y="181230"/>
            <a:ext cx="657225" cy="2197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23550" y="231475"/>
            <a:ext cx="2820500" cy="1879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70088" y="2525800"/>
            <a:ext cx="2327424" cy="18785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2700" y="320825"/>
            <a:ext cx="1643375" cy="120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05477" y="262347"/>
            <a:ext cx="360873" cy="120685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7"/>
          <p:cNvSpPr txBox="1"/>
          <p:nvPr/>
        </p:nvSpPr>
        <p:spPr>
          <a:xfrm>
            <a:off x="1364500" y="370150"/>
            <a:ext cx="11541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6000" b="1">
                <a:solidFill>
                  <a:schemeClr val="dk1"/>
                </a:solidFill>
                <a:latin typeface="STKaiti"/>
                <a:ea typeface="STKaiti"/>
                <a:cs typeface="STKaiti"/>
                <a:sym typeface="STKaiti"/>
              </a:rPr>
              <a:t>冫</a:t>
            </a:r>
            <a:endParaRPr>
              <a:latin typeface="STKaiti"/>
              <a:ea typeface="STKaiti"/>
              <a:cs typeface="STKaiti"/>
              <a:sym typeface="STKaiti"/>
            </a:endParaRPr>
          </a:p>
        </p:txBody>
      </p:sp>
      <p:sp>
        <p:nvSpPr>
          <p:cNvPr id="103" name="Google Shape;103;p17"/>
          <p:cNvSpPr txBox="1"/>
          <p:nvPr/>
        </p:nvSpPr>
        <p:spPr>
          <a:xfrm>
            <a:off x="4730825" y="311675"/>
            <a:ext cx="23181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6000" b="1">
                <a:solidFill>
                  <a:schemeClr val="dk1"/>
                </a:solidFill>
                <a:latin typeface="STKaiti"/>
                <a:ea typeface="STKaiti"/>
                <a:cs typeface="STKaiti"/>
                <a:sym typeface="STKaiti"/>
              </a:rPr>
              <a:t>氵/水</a:t>
            </a:r>
            <a:endParaRPr>
              <a:latin typeface="STKaiti"/>
              <a:ea typeface="STKaiti"/>
              <a:cs typeface="STKaiti"/>
              <a:sym typeface="STKaiti"/>
            </a:endParaRPr>
          </a:p>
        </p:txBody>
      </p:sp>
      <p:sp>
        <p:nvSpPr>
          <p:cNvPr id="104" name="Google Shape;104;p17"/>
          <p:cNvSpPr txBox="1"/>
          <p:nvPr/>
        </p:nvSpPr>
        <p:spPr>
          <a:xfrm>
            <a:off x="1491950" y="2803300"/>
            <a:ext cx="11541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6000" b="1">
                <a:solidFill>
                  <a:schemeClr val="dk1"/>
                </a:solidFill>
                <a:latin typeface="STKaiti"/>
                <a:ea typeface="STKaiti"/>
                <a:cs typeface="STKaiti"/>
                <a:sym typeface="STKaiti"/>
              </a:rPr>
              <a:t>次</a:t>
            </a:r>
            <a:endParaRPr>
              <a:latin typeface="STKaiti"/>
              <a:ea typeface="STKaiti"/>
              <a:cs typeface="STKaiti"/>
              <a:sym typeface="STKaiti"/>
            </a:endParaRPr>
          </a:p>
        </p:txBody>
      </p:sp>
      <p:cxnSp>
        <p:nvCxnSpPr>
          <p:cNvPr id="105" name="Google Shape;105;p17"/>
          <p:cNvCxnSpPr>
            <a:stCxn id="104" idx="0"/>
            <a:endCxn id="102" idx="2"/>
          </p:cNvCxnSpPr>
          <p:nvPr/>
        </p:nvCxnSpPr>
        <p:spPr>
          <a:xfrm rot="10800000">
            <a:off x="1941500" y="1478500"/>
            <a:ext cx="127500" cy="13248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6" name="Google Shape;106;p17"/>
          <p:cNvSpPr txBox="1"/>
          <p:nvPr/>
        </p:nvSpPr>
        <p:spPr>
          <a:xfrm>
            <a:off x="3109925" y="2803300"/>
            <a:ext cx="11541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6000" b="1">
                <a:solidFill>
                  <a:schemeClr val="dk1"/>
                </a:solidFill>
                <a:latin typeface="STKaiti"/>
                <a:ea typeface="STKaiti"/>
                <a:cs typeface="STKaiti"/>
                <a:sym typeface="STKaiti"/>
              </a:rPr>
              <a:t>河</a:t>
            </a:r>
            <a:endParaRPr>
              <a:latin typeface="STKaiti"/>
              <a:ea typeface="STKaiti"/>
              <a:cs typeface="STKaiti"/>
              <a:sym typeface="STKaiti"/>
            </a:endParaRPr>
          </a:p>
        </p:txBody>
      </p:sp>
      <p:cxnSp>
        <p:nvCxnSpPr>
          <p:cNvPr id="107" name="Google Shape;107;p17"/>
          <p:cNvCxnSpPr/>
          <p:nvPr/>
        </p:nvCxnSpPr>
        <p:spPr>
          <a:xfrm rot="10800000" flipH="1">
            <a:off x="3677675" y="1474775"/>
            <a:ext cx="1995900" cy="1536900"/>
          </a:xfrm>
          <a:prstGeom prst="straightConnector1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8" name="Google Shape;108;p17"/>
          <p:cNvSpPr txBox="1"/>
          <p:nvPr/>
        </p:nvSpPr>
        <p:spPr>
          <a:xfrm>
            <a:off x="4727900" y="2803300"/>
            <a:ext cx="11541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6000" b="1">
                <a:solidFill>
                  <a:schemeClr val="dk1"/>
                </a:solidFill>
                <a:latin typeface="STKaiti"/>
                <a:ea typeface="STKaiti"/>
                <a:cs typeface="STKaiti"/>
                <a:sym typeface="STKaiti"/>
              </a:rPr>
              <a:t>沙</a:t>
            </a:r>
            <a:endParaRPr>
              <a:latin typeface="STKaiti"/>
              <a:ea typeface="STKaiti"/>
              <a:cs typeface="STKaiti"/>
              <a:sym typeface="STKaiti"/>
            </a:endParaRPr>
          </a:p>
        </p:txBody>
      </p:sp>
      <p:cxnSp>
        <p:nvCxnSpPr>
          <p:cNvPr id="109" name="Google Shape;109;p17"/>
          <p:cNvCxnSpPr>
            <a:endCxn id="103" idx="2"/>
          </p:cNvCxnSpPr>
          <p:nvPr/>
        </p:nvCxnSpPr>
        <p:spPr>
          <a:xfrm rot="10800000" flipH="1">
            <a:off x="5230175" y="1419875"/>
            <a:ext cx="659700" cy="1591800"/>
          </a:xfrm>
          <a:prstGeom prst="straightConnector1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0" name="Google Shape;110;p17"/>
          <p:cNvSpPr txBox="1"/>
          <p:nvPr/>
        </p:nvSpPr>
        <p:spPr>
          <a:xfrm>
            <a:off x="6625925" y="2803300"/>
            <a:ext cx="11541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6000" b="1">
                <a:solidFill>
                  <a:schemeClr val="dk1"/>
                </a:solidFill>
                <a:latin typeface="STKaiti"/>
                <a:ea typeface="STKaiti"/>
                <a:cs typeface="STKaiti"/>
                <a:sym typeface="STKaiti"/>
              </a:rPr>
              <a:t>冻</a:t>
            </a:r>
            <a:endParaRPr>
              <a:latin typeface="STKaiti"/>
              <a:ea typeface="STKaiti"/>
              <a:cs typeface="STKaiti"/>
              <a:sym typeface="STKaiti"/>
            </a:endParaRPr>
          </a:p>
        </p:txBody>
      </p:sp>
      <p:cxnSp>
        <p:nvCxnSpPr>
          <p:cNvPr id="111" name="Google Shape;111;p17"/>
          <p:cNvCxnSpPr/>
          <p:nvPr/>
        </p:nvCxnSpPr>
        <p:spPr>
          <a:xfrm rot="10800000">
            <a:off x="2154425" y="1521675"/>
            <a:ext cx="5022000" cy="14247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Whack a mole</a:t>
            </a:r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580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zh-CN" sz="1500" u="sng">
                <a:solidFill>
                  <a:schemeClr val="hlink"/>
                </a:solidFill>
                <a:hlinkClick r:id="rId3"/>
              </a:rPr>
              <a:t>https://wordwall.net/resource/58713442</a:t>
            </a:r>
            <a:endParaRPr sz="1500"/>
          </a:p>
        </p:txBody>
      </p:sp>
      <p:pic>
        <p:nvPicPr>
          <p:cNvPr id="118" name="Google Shape;11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92500" y="578751"/>
            <a:ext cx="5122800" cy="420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" name="Google Shape;123;p19"/>
          <p:cNvGraphicFramePr/>
          <p:nvPr/>
        </p:nvGraphicFramePr>
        <p:xfrm>
          <a:off x="89925" y="1126350"/>
          <a:ext cx="8926375" cy="676900"/>
        </p:xfrm>
        <a:graphic>
          <a:graphicData uri="http://schemas.openxmlformats.org/drawingml/2006/table">
            <a:tbl>
              <a:tblPr>
                <a:noFill/>
                <a:tableStyleId>{F74B3930-CC57-4D99-9F0A-7F1E9CEF02A4}</a:tableStyleId>
              </a:tblPr>
              <a:tblGrid>
                <a:gridCol w="8926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69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r>
                        <a:rPr lang="zh-CN"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河     冰     海     凉     冷     湖     沙      漠     冻      流       洗       溪      次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4" name="Google Shape;124;p19"/>
          <p:cNvGraphicFramePr/>
          <p:nvPr/>
        </p:nvGraphicFramePr>
        <p:xfrm>
          <a:off x="218850" y="2038160"/>
          <a:ext cx="8706300" cy="2569590"/>
        </p:xfrm>
        <a:graphic>
          <a:graphicData uri="http://schemas.openxmlformats.org/drawingml/2006/table">
            <a:tbl>
              <a:tblPr>
                <a:noFill/>
                <a:tableStyleId>{F74B3930-CC57-4D99-9F0A-7F1E9CEF02A4}</a:tableStyleId>
              </a:tblPr>
              <a:tblGrid>
                <a:gridCol w="4353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53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2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冫</a:t>
                      </a:r>
                      <a:endParaRPr sz="24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氵</a:t>
                      </a:r>
                      <a:endParaRPr sz="24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9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5" name="Google Shape;125;p19"/>
          <p:cNvSpPr txBox="1"/>
          <p:nvPr/>
        </p:nvSpPr>
        <p:spPr>
          <a:xfrm>
            <a:off x="190975" y="352950"/>
            <a:ext cx="8833800" cy="8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latin typeface="Calibri"/>
                <a:ea typeface="Calibri"/>
                <a:cs typeface="Calibri"/>
                <a:sym typeface="Calibri"/>
              </a:rPr>
              <a:t>Categorize the characters in the box below by writing the characters based on the radicals “冫” and “氵”.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/>
          <p:nvPr/>
        </p:nvSpPr>
        <p:spPr>
          <a:xfrm>
            <a:off x="3881225" y="2539350"/>
            <a:ext cx="979200" cy="979200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4800">
                <a:latin typeface="STKaiti"/>
                <a:ea typeface="STKaiti"/>
                <a:cs typeface="STKaiti"/>
                <a:sym typeface="STKaiti"/>
              </a:rPr>
              <a:t>冫</a:t>
            </a:r>
            <a:endParaRPr sz="4800">
              <a:latin typeface="STKaiti"/>
              <a:ea typeface="STKaiti"/>
              <a:cs typeface="STKaiti"/>
              <a:sym typeface="STKaiti"/>
            </a:endParaRPr>
          </a:p>
        </p:txBody>
      </p:sp>
      <p:cxnSp>
        <p:nvCxnSpPr>
          <p:cNvPr id="131" name="Google Shape;131;p20"/>
          <p:cNvCxnSpPr>
            <a:stCxn id="130" idx="6"/>
          </p:cNvCxnSpPr>
          <p:nvPr/>
        </p:nvCxnSpPr>
        <p:spPr>
          <a:xfrm rot="10800000" flipH="1">
            <a:off x="4860425" y="3017250"/>
            <a:ext cx="519000" cy="117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2" name="Google Shape;132;p20"/>
          <p:cNvCxnSpPr>
            <a:stCxn id="130" idx="0"/>
          </p:cNvCxnSpPr>
          <p:nvPr/>
        </p:nvCxnSpPr>
        <p:spPr>
          <a:xfrm rot="10800000">
            <a:off x="4370825" y="2002650"/>
            <a:ext cx="0" cy="5367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3" name="Google Shape;133;p20"/>
          <p:cNvCxnSpPr/>
          <p:nvPr/>
        </p:nvCxnSpPr>
        <p:spPr>
          <a:xfrm flipH="1">
            <a:off x="3373925" y="3034800"/>
            <a:ext cx="507300" cy="60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4" name="Google Shape;134;p20"/>
          <p:cNvSpPr/>
          <p:nvPr/>
        </p:nvSpPr>
        <p:spPr>
          <a:xfrm>
            <a:off x="5466100" y="2527500"/>
            <a:ext cx="979200" cy="979200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20"/>
          <p:cNvSpPr/>
          <p:nvPr/>
        </p:nvSpPr>
        <p:spPr>
          <a:xfrm>
            <a:off x="2318525" y="2527500"/>
            <a:ext cx="979200" cy="979200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0"/>
          <p:cNvSpPr/>
          <p:nvPr/>
        </p:nvSpPr>
        <p:spPr>
          <a:xfrm>
            <a:off x="3873975" y="4072950"/>
            <a:ext cx="979200" cy="979200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0"/>
          <p:cNvSpPr/>
          <p:nvPr/>
        </p:nvSpPr>
        <p:spPr>
          <a:xfrm>
            <a:off x="3873975" y="1023450"/>
            <a:ext cx="979200" cy="979200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38" name="Google Shape;138;p20"/>
          <p:cNvCxnSpPr/>
          <p:nvPr/>
        </p:nvCxnSpPr>
        <p:spPr>
          <a:xfrm>
            <a:off x="4360125" y="3518550"/>
            <a:ext cx="6900" cy="4905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9" name="Google Shape;139;p20"/>
          <p:cNvSpPr txBox="1"/>
          <p:nvPr/>
        </p:nvSpPr>
        <p:spPr>
          <a:xfrm>
            <a:off x="4919350" y="1054400"/>
            <a:ext cx="4105500" cy="6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Make a phrase/sentence:</a:t>
            </a:r>
            <a:br>
              <a:rPr lang="zh-CN"/>
            </a:b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_____________________________________</a:t>
            </a:r>
            <a:endParaRPr/>
          </a:p>
        </p:txBody>
      </p:sp>
      <p:sp>
        <p:nvSpPr>
          <p:cNvPr id="140" name="Google Shape;140;p20"/>
          <p:cNvSpPr txBox="1"/>
          <p:nvPr/>
        </p:nvSpPr>
        <p:spPr>
          <a:xfrm>
            <a:off x="5213300" y="3218700"/>
            <a:ext cx="4105500" cy="6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                        Make a phrase/sentence:</a:t>
            </a:r>
            <a:br>
              <a:rPr lang="zh-CN"/>
            </a:b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_____________________________________</a:t>
            </a:r>
            <a:endParaRPr/>
          </a:p>
        </p:txBody>
      </p:sp>
      <p:sp>
        <p:nvSpPr>
          <p:cNvPr id="141" name="Google Shape;141;p20"/>
          <p:cNvSpPr txBox="1"/>
          <p:nvPr/>
        </p:nvSpPr>
        <p:spPr>
          <a:xfrm>
            <a:off x="4850375" y="4276050"/>
            <a:ext cx="4105500" cy="6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Make a phrase/sentence:</a:t>
            </a:r>
            <a:br>
              <a:rPr lang="zh-CN"/>
            </a:b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_____________________________________</a:t>
            </a:r>
            <a:endParaRPr/>
          </a:p>
        </p:txBody>
      </p:sp>
      <p:sp>
        <p:nvSpPr>
          <p:cNvPr id="142" name="Google Shape;142;p20"/>
          <p:cNvSpPr txBox="1"/>
          <p:nvPr/>
        </p:nvSpPr>
        <p:spPr>
          <a:xfrm>
            <a:off x="304800" y="3373500"/>
            <a:ext cx="4105500" cy="6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Make a phrase/sentence:</a:t>
            </a:r>
            <a:br>
              <a:rPr lang="zh-CN"/>
            </a:b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_____________________________________</a:t>
            </a:r>
            <a:endParaRPr/>
          </a:p>
        </p:txBody>
      </p:sp>
      <p:sp>
        <p:nvSpPr>
          <p:cNvPr id="143" name="Google Shape;143;p20"/>
          <p:cNvSpPr txBox="1">
            <a:spLocks noGrp="1"/>
          </p:cNvSpPr>
          <p:nvPr>
            <p:ph type="title" idx="4294967295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latin typeface="Calibri"/>
                <a:ea typeface="Calibri"/>
                <a:cs typeface="Calibri"/>
                <a:sym typeface="Calibri"/>
              </a:rPr>
              <a:t>Look for characters with the radical </a:t>
            </a:r>
            <a:r>
              <a:rPr lang="zh-CN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冫</a:t>
            </a:r>
            <a:r>
              <a:rPr lang="zh-CN" sz="2400">
                <a:latin typeface="Calibri"/>
                <a:ea typeface="Calibri"/>
                <a:cs typeface="Calibri"/>
                <a:sym typeface="Calibri"/>
              </a:rPr>
              <a:t>. </a:t>
            </a:r>
            <a:br>
              <a:rPr lang="zh-CN" sz="2400">
                <a:latin typeface="Calibri"/>
                <a:ea typeface="Calibri"/>
                <a:cs typeface="Calibri"/>
                <a:sym typeface="Calibri"/>
              </a:rPr>
            </a:br>
            <a:r>
              <a:rPr lang="zh-CN" sz="2400">
                <a:latin typeface="Calibri"/>
                <a:ea typeface="Calibri"/>
                <a:cs typeface="Calibri"/>
                <a:sym typeface="Calibri"/>
              </a:rPr>
              <a:t>Then use the characters you to </a:t>
            </a:r>
            <a:r>
              <a:rPr lang="zh-CN" sz="24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make a phrase/sentence</a:t>
            </a:r>
            <a:r>
              <a:rPr lang="zh-CN" sz="2400">
                <a:latin typeface="Calibri"/>
                <a:ea typeface="Calibri"/>
                <a:cs typeface="Calibri"/>
                <a:sym typeface="Calibri"/>
              </a:rPr>
              <a:t>.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1131</Words>
  <Application>Microsoft Macintosh PowerPoint</Application>
  <PresentationFormat>On-screen Show (16:9)</PresentationFormat>
  <Paragraphs>149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Heiti SC</vt:lpstr>
      <vt:lpstr>STKaiti</vt:lpstr>
      <vt:lpstr>STsong</vt:lpstr>
      <vt:lpstr>Arial</vt:lpstr>
      <vt:lpstr>Calibri</vt:lpstr>
      <vt:lpstr>Roboto</vt:lpstr>
      <vt:lpstr>Times New Roman</vt:lpstr>
      <vt:lpstr>Simple Light</vt:lpstr>
      <vt:lpstr>爱拼才会赢 No pain no gain</vt:lpstr>
      <vt:lpstr>爱拼才会赢 = 加油！</vt:lpstr>
      <vt:lpstr>PowerPoint Presentation</vt:lpstr>
      <vt:lpstr>PowerPoint Presentation</vt:lpstr>
      <vt:lpstr>PowerPoint Presentation</vt:lpstr>
      <vt:lpstr>PowerPoint Presentation</vt:lpstr>
      <vt:lpstr>Whack a mole</vt:lpstr>
      <vt:lpstr>PowerPoint Presentation</vt:lpstr>
      <vt:lpstr>Look for characters with the radical 冫.  Then use the characters you to make a phrase/sentence. </vt:lpstr>
      <vt:lpstr>PowerPoint Presentation</vt:lpstr>
      <vt:lpstr>PowerPoint Presentation</vt:lpstr>
      <vt:lpstr>Use different colors to identify the components.赛 </vt:lpstr>
      <vt:lpstr>PowerPoint Presentation</vt:lpstr>
      <vt:lpstr>Fill in the blanks to complete sentences using the words provided. Work in pairs. </vt:lpstr>
      <vt:lpstr>赢 yíng, win</vt:lpstr>
      <vt:lpstr>赢 yíng, win  有几个部件？你可以说出几个部件名？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Formative Assessment 2: Interpretive </vt:lpstr>
      <vt:lpstr>Formative Assessment 2: Interpretive </vt:lpstr>
      <vt:lpstr>Formative Assessment 2: Interpretive </vt:lpstr>
      <vt:lpstr>Formative Assessment 2: Interpretive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爱拼才会赢 No pain no gain</dc:title>
  <cp:lastModifiedBy>Meng Yeh</cp:lastModifiedBy>
  <cp:revision>3</cp:revision>
  <dcterms:modified xsi:type="dcterms:W3CDTF">2023-12-15T09:28:28Z</dcterms:modified>
</cp:coreProperties>
</file>